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6" r:id="rId6"/>
    <p:sldId id="261" r:id="rId7"/>
    <p:sldId id="263" r:id="rId8"/>
    <p:sldId id="264" r:id="rId9"/>
    <p:sldId id="265" r:id="rId10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5A483"/>
    <a:srgbClr val="F4B183"/>
    <a:srgbClr val="CCFFFF"/>
    <a:srgbClr val="343434"/>
    <a:srgbClr val="E3CFBB"/>
    <a:srgbClr val="E0CCBC"/>
    <a:srgbClr val="E4D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dirty="0"/>
              <a:t>Виконання дохідної частини районного </a:t>
            </a:r>
            <a:r>
              <a:rPr lang="uk-UA" dirty="0" smtClean="0"/>
              <a:t>бюджету (без</a:t>
            </a:r>
            <a:r>
              <a:rPr lang="uk-UA" baseline="0" dirty="0" smtClean="0"/>
              <a:t> урахування трансфертів)</a:t>
            </a:r>
            <a:r>
              <a:rPr lang="uk-UA" dirty="0" smtClean="0"/>
              <a:t> </a:t>
            </a:r>
            <a:r>
              <a:rPr lang="uk-UA" dirty="0"/>
              <a:t>за </a:t>
            </a:r>
            <a:r>
              <a:rPr lang="uk-UA" dirty="0" smtClean="0"/>
              <a:t>2024 </a:t>
            </a:r>
            <a:r>
              <a:rPr lang="uk-UA" dirty="0"/>
              <a:t>рік по місяцях</a:t>
            </a:r>
          </a:p>
        </c:rich>
      </c:tx>
      <c:layout>
        <c:manualLayout>
          <c:xMode val="edge"/>
          <c:yMode val="edge"/>
          <c:x val="0.16688445251058684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doh_vik!$G$6:$R$6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doh_vik!$G$6:$R$6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doh_vik!$G$15:$R$15</c:f>
              <c:numCache>
                <c:formatCode>#,##0.0</c:formatCode>
                <c:ptCount val="12"/>
                <c:pt idx="0">
                  <c:v>170.14834000000002</c:v>
                </c:pt>
                <c:pt idx="1">
                  <c:v>193.17309000000003</c:v>
                </c:pt>
                <c:pt idx="2">
                  <c:v>122.43971000000001</c:v>
                </c:pt>
                <c:pt idx="3">
                  <c:v>126.19468000000001</c:v>
                </c:pt>
                <c:pt idx="4">
                  <c:v>144.77064999999999</c:v>
                </c:pt>
                <c:pt idx="5">
                  <c:v>124.31636</c:v>
                </c:pt>
                <c:pt idx="6">
                  <c:v>160.58362</c:v>
                </c:pt>
                <c:pt idx="7">
                  <c:v>124.10066</c:v>
                </c:pt>
                <c:pt idx="8">
                  <c:v>305.06344999999999</c:v>
                </c:pt>
                <c:pt idx="9">
                  <c:v>165.03189000000003</c:v>
                </c:pt>
                <c:pt idx="10">
                  <c:v>152.33925999999997</c:v>
                </c:pt>
                <c:pt idx="11">
                  <c:v>267.69738000000001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D-4CE9-8C78-657D30641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5235336"/>
        <c:axId val="415231728"/>
      </c:barChart>
      <c:catAx>
        <c:axId val="41523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15231728"/>
        <c:crosses val="autoZero"/>
        <c:auto val="0"/>
        <c:lblAlgn val="ctr"/>
        <c:lblOffset val="100"/>
        <c:noMultiLvlLbl val="0"/>
      </c:catAx>
      <c:valAx>
        <c:axId val="41523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Тис. грн.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1523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>
                <a:effectLst/>
              </a:rPr>
              <a:t>Структура надходжень до загального та спеціального фондів районного бюджету у 2024 році</a:t>
            </a:r>
            <a:endParaRPr lang="uk-UA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29347414250368E-3"/>
          <c:y val="0.12353528608923886"/>
          <c:w val="0.95686274509803926"/>
          <c:h val="0.5242497608359703"/>
        </c:manualLayout>
      </c:layout>
      <c:pie3DChart>
        <c:varyColors val="1"/>
        <c:ser>
          <c:idx val="0"/>
          <c:order val="0"/>
          <c:explosion val="7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95-44DB-94ED-E991FEEF4B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95-44DB-94ED-E991FEEF4B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95-44DB-94ED-E991FEEF4B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95-44DB-94ED-E991FEEF4BB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Аркуш1!$D$24:$D$27</c:f>
              <c:strCache>
                <c:ptCount val="4"/>
                <c:pt idx="0">
                  <c:v>Плата за надання адміністративних послуг</c:v>
                </c:pt>
                <c:pt idx="1">
                  <c:v>Надходження від орендної плати за користування майновим комплексом та іншим майном, що перебуває в комунальній власності</c:v>
                </c:pt>
                <c:pt idx="2">
                  <c:v>Інші неподаткові надходження</c:v>
                </c:pt>
                <c:pt idx="3">
                  <c:v>Офіційні трансферти</c:v>
                </c:pt>
              </c:strCache>
            </c:strRef>
          </c:cat>
          <c:val>
            <c:numRef>
              <c:f>Аркуш1!$E$24:$E$27</c:f>
              <c:numCache>
                <c:formatCode>#,##0.0</c:formatCode>
                <c:ptCount val="4"/>
                <c:pt idx="0">
                  <c:v>1047.9590000000001</c:v>
                </c:pt>
                <c:pt idx="1">
                  <c:v>687.35531999999989</c:v>
                </c:pt>
                <c:pt idx="2">
                  <c:v>320.54477000000003</c:v>
                </c:pt>
                <c:pt idx="3">
                  <c:v>6724.43282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95-44DB-94ED-E991FEEF4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654824642982618E-2"/>
          <c:y val="0.50159823622047239"/>
          <c:w val="0.36951274791438471"/>
          <c:h val="0.4984017637795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baseline="0">
                <a:effectLst/>
              </a:rPr>
              <a:t>Структура видатків районного бюджету                                             за 2024 рік</a:t>
            </a:r>
            <a:endParaRPr lang="uk-UA" sz="2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3F1-421B-99D0-988AF63AD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3F1-421B-99D0-988AF63AD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3F1-421B-99D0-988AF63AD1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3F1-421B-99D0-988AF63AD1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3F1-421B-99D0-988AF63AD13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analiz_vd0!$C$45:$C$49</c:f>
              <c:strCache>
                <c:ptCount val="5"/>
                <c:pt idx="0">
                  <c:v>Заробітна плата з нарахуваннями</c:v>
                </c:pt>
                <c:pt idx="1">
                  <c:v>Енергоносії та комунальні послуги</c:v>
                </c:pt>
                <c:pt idx="2">
                  <c:v>Медикаменти</c:v>
                </c:pt>
                <c:pt idx="3">
                  <c:v>Інші витрати</c:v>
                </c:pt>
                <c:pt idx="4">
                  <c:v>Капітальні видатки</c:v>
                </c:pt>
              </c:strCache>
            </c:strRef>
          </c:cat>
          <c:val>
            <c:numRef>
              <c:f>analiz_vd0!$D$45:$D$49</c:f>
              <c:numCache>
                <c:formatCode>General</c:formatCode>
                <c:ptCount val="5"/>
                <c:pt idx="0">
                  <c:v>3532.6</c:v>
                </c:pt>
                <c:pt idx="1">
                  <c:v>4018.3</c:v>
                </c:pt>
                <c:pt idx="2">
                  <c:v>11.5</c:v>
                </c:pt>
                <c:pt idx="3">
                  <c:v>1752.2</c:v>
                </c:pt>
                <c:pt idx="4">
                  <c:v>3096.3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F1-421B-99D0-988AF63AD1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57984450574597"/>
          <c:y val="0.619859207413888"/>
          <c:w val="0.22972891738586099"/>
          <c:h val="0.163223809986714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0.01906</cdr:x>
      <cdr:y>0.94306</cdr:y>
    </cdr:from>
    <cdr:to>
      <cdr:x>0.05172</cdr:x>
      <cdr:y>0.99139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" y="6467475"/>
          <a:ext cx="342900" cy="331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9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5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23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6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02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3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7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0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48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4FA2-8036-422F-A727-702B22ECDF46}" type="datetimeFigureOut">
              <a:rPr lang="uk-UA" smtClean="0"/>
              <a:t>04.08.2025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F884-8951-4185-9DEB-9DC0EEC807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ркетинговий бюджет: як правильно спланувати | Fra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>
            <a:outerShdw blurRad="1270000" dist="2540000" dir="21540000" algn="ctr" rotWithShape="0">
              <a:srgbClr val="000000">
                <a:alpha val="0"/>
              </a:srgbClr>
            </a:outerShdw>
            <a:reflection blurRad="1270000" stA="39000" endPos="65000" dist="1270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988" y="1586210"/>
            <a:ext cx="1203669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районного бюджету </a:t>
            </a:r>
          </a:p>
          <a:p>
            <a:pPr algn="ctr"/>
            <a:r>
              <a:rPr lang="uk-U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Кропивницького району</a:t>
            </a:r>
          </a:p>
          <a:p>
            <a:pPr algn="ctr"/>
            <a:r>
              <a:rPr lang="uk-UA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2024 рік</a:t>
            </a:r>
            <a:endParaRPr lang="uk-UA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803" y="2876550"/>
            <a:ext cx="7050843" cy="3981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7080" y="0"/>
            <a:ext cx="86883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дохідної частини</a:t>
            </a:r>
            <a:endParaRPr lang="uk-UA" sz="5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районного бюджету</a:t>
            </a:r>
            <a:endParaRPr lang="uk-U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81500" y="1754326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257300" y="3534190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6913929" y="3649801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334262" y="5081140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2509210">
            <a:off x="8105775" y="2838450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2509210">
            <a:off x="3265107" y="5525946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8739085">
            <a:off x="3430424" y="2868899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8739085">
            <a:off x="8101609" y="5618529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562475" y="2168664"/>
            <a:ext cx="301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надійшло доходів 8780,3 тис. грн, в тому числі: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50" y="391694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загального фонду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8624,8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8525" y="4041146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спеціального фонду 155,5 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475" y="5263841"/>
            <a:ext cx="301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надійшло трансфертів до районного бюджету 6724,4 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41498"/>
              </p:ext>
            </p:extLst>
          </p:nvPr>
        </p:nvGraphicFramePr>
        <p:xfrm>
          <a:off x="847725" y="0"/>
          <a:ext cx="104965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443" y="5043488"/>
            <a:ext cx="3057793" cy="2181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6096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06" y="3048009"/>
            <a:ext cx="3057793" cy="2181225"/>
          </a:xfrm>
          <a:prstGeom prst="rect">
            <a:avLst/>
          </a:prstGeom>
          <a:effectLst>
            <a:softEdge rad="5588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13" y="1196985"/>
            <a:ext cx="3057793" cy="2181225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832" y="77469"/>
            <a:ext cx="2486293" cy="1773555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339127" y="0"/>
            <a:ext cx="8242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Виконання дохідної частини районного </a:t>
            </a:r>
          </a:p>
          <a:p>
            <a:pPr algn="ctr"/>
            <a:r>
              <a:rPr lang="uk-U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бюджету за видами надходжень</a:t>
            </a:r>
            <a:endParaRPr lang="uk-U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1218" y="1073875"/>
            <a:ext cx="65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33244"/>
              </p:ext>
            </p:extLst>
          </p:nvPr>
        </p:nvGraphicFramePr>
        <p:xfrm>
          <a:off x="486448" y="1320096"/>
          <a:ext cx="7771996" cy="5162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644">
                  <a:extLst>
                    <a:ext uri="{9D8B030D-6E8A-4147-A177-3AD203B41FA5}">
                      <a16:colId xmlns:a16="http://schemas.microsoft.com/office/drawing/2014/main" val="2746574516"/>
                    </a:ext>
                  </a:extLst>
                </a:gridCol>
                <a:gridCol w="2845369">
                  <a:extLst>
                    <a:ext uri="{9D8B030D-6E8A-4147-A177-3AD203B41FA5}">
                      <a16:colId xmlns:a16="http://schemas.microsoft.com/office/drawing/2014/main" val="746099849"/>
                    </a:ext>
                  </a:extLst>
                </a:gridCol>
                <a:gridCol w="897693">
                  <a:extLst>
                    <a:ext uri="{9D8B030D-6E8A-4147-A177-3AD203B41FA5}">
                      <a16:colId xmlns:a16="http://schemas.microsoft.com/office/drawing/2014/main" val="3805319937"/>
                    </a:ext>
                  </a:extLst>
                </a:gridCol>
                <a:gridCol w="897693">
                  <a:extLst>
                    <a:ext uri="{9D8B030D-6E8A-4147-A177-3AD203B41FA5}">
                      <a16:colId xmlns:a16="http://schemas.microsoft.com/office/drawing/2014/main" val="3929883055"/>
                    </a:ext>
                  </a:extLst>
                </a:gridCol>
                <a:gridCol w="897693">
                  <a:extLst>
                    <a:ext uri="{9D8B030D-6E8A-4147-A177-3AD203B41FA5}">
                      <a16:colId xmlns:a16="http://schemas.microsoft.com/office/drawing/2014/main" val="1952522162"/>
                    </a:ext>
                  </a:extLst>
                </a:gridCol>
                <a:gridCol w="512968">
                  <a:extLst>
                    <a:ext uri="{9D8B030D-6E8A-4147-A177-3AD203B41FA5}">
                      <a16:colId xmlns:a16="http://schemas.microsoft.com/office/drawing/2014/main" val="1337971849"/>
                    </a:ext>
                  </a:extLst>
                </a:gridCol>
                <a:gridCol w="512968">
                  <a:extLst>
                    <a:ext uri="{9D8B030D-6E8A-4147-A177-3AD203B41FA5}">
                      <a16:colId xmlns:a16="http://schemas.microsoft.com/office/drawing/2014/main" val="3964921021"/>
                    </a:ext>
                  </a:extLst>
                </a:gridCol>
                <a:gridCol w="512968">
                  <a:extLst>
                    <a:ext uri="{9D8B030D-6E8A-4147-A177-3AD203B41FA5}">
                      <a16:colId xmlns:a16="http://schemas.microsoft.com/office/drawing/2014/main" val="1117180174"/>
                    </a:ext>
                  </a:extLst>
                </a:gridCol>
              </a:tblGrid>
              <a:tr h="5268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ККД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Доходи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Поч.річн</a:t>
                      </a:r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Уточн.річн</a:t>
                      </a:r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Уточ.пл</a:t>
                      </a:r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 період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uk-UA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</a:t>
                      </a:r>
                      <a:r>
                        <a:rPr lang="uk-UA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658613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275835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20000000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Неподаткові надходження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123885"/>
                  </a:ext>
                </a:extLst>
              </a:tr>
              <a:tr h="5464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22010300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Адміністративний збір за проведення державної реєстрації юридичних осіб, фізичних осіб - підприємців та громадських формувань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3095232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22012500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надання інших адміністративних послуг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2984736"/>
                  </a:ext>
                </a:extLst>
              </a:tr>
              <a:tr h="3642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22012600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Адміністративний збір за державну реєстрацію речових прав на нерухоме майно та їх обтяжень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9233"/>
                  </a:ext>
                </a:extLst>
              </a:tr>
              <a:tr h="103103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22012900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скорочення термінів надання послуг у сфері державної реєстрації речових прав на нерухоме майно та їх обтяжень і державної реєстрації юридичних осіб, фізичних осіб - підприємців та громадських формувань, а також плата за надання інших платних посл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782590"/>
                  </a:ext>
                </a:extLst>
              </a:tr>
              <a:tr h="54641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22080400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 від орендної плати за користування майновим комплексом та іншим майном, що перебуває в комунальній власності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5678196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24060300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надходження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8437622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40000000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Офіційні трансферти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201396"/>
                  </a:ext>
                </a:extLst>
              </a:tr>
              <a:tr h="6908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41030600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Субвенція з державного бюджету місцевим бюджетам на забезпечення окремих видатків районних рад, спрямованих на виконання їх повноважень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1043199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41053900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субвенції з місцевого бюджету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9066244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( без урахування трансфертів) 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659301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</a:t>
                      </a:r>
                      <a:endParaRPr lang="uk-UA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905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055861"/>
              </p:ext>
            </p:extLst>
          </p:nvPr>
        </p:nvGraphicFramePr>
        <p:xfrm>
          <a:off x="1905000" y="0"/>
          <a:ext cx="850582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9" y="3228975"/>
            <a:ext cx="5548311" cy="369887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028700" stA="29000" endPos="65000" dist="50800" dir="5400000" sy="-100000" algn="bl" rotWithShape="0"/>
            <a:softEdge rad="800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1471" y="-44252"/>
            <a:ext cx="11117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Офіційні трансферти до районного бюджету</a:t>
            </a:r>
            <a:endParaRPr lang="uk-UA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774" y="1223665"/>
            <a:ext cx="3400425" cy="215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97120" y="1333560"/>
            <a:ext cx="3003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з державного бюджету місцевим бюджетам на забезпечення окремих видатків районних рад, спрямованих на виконання їх повноважень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97544" y="1952326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лако 6"/>
          <p:cNvSpPr/>
          <p:nvPr/>
        </p:nvSpPr>
        <p:spPr>
          <a:xfrm>
            <a:off x="4219575" y="1438275"/>
            <a:ext cx="2095500" cy="14365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329112" y="1952326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1449,4 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774" y="3434149"/>
            <a:ext cx="3400425" cy="928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74235" y="3505437"/>
            <a:ext cx="30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субвенції з місцевого бюджету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329112" y="3099197"/>
            <a:ext cx="1971675" cy="14814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4391025" y="3709898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5119,5 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627047" y="3684587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2242522" y="687973"/>
            <a:ext cx="307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загального фонду:</a:t>
            </a:r>
            <a:endParaRPr lang="uk-UA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1562" y="4486533"/>
            <a:ext cx="3431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спеціального фонду:</a:t>
            </a:r>
            <a:endParaRPr lang="uk-UA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774" y="5311178"/>
            <a:ext cx="3400425" cy="928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74235" y="5382466"/>
            <a:ext cx="30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субвенції з місцевого бюджету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329112" y="4976226"/>
            <a:ext cx="1971675" cy="14814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4391025" y="5586927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155,5 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627047" y="5561616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7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1235" y="0"/>
            <a:ext cx="9260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видаткової частини</a:t>
            </a:r>
            <a:endParaRPr lang="uk-UA" sz="5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районного бюджету</a:t>
            </a:r>
            <a:endParaRPr lang="uk-U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81500" y="1754326"/>
            <a:ext cx="3857625" cy="2397175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008293" y="3823392"/>
            <a:ext cx="4629150" cy="2504660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6970860" y="3823392"/>
            <a:ext cx="4641472" cy="2504659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2509210">
            <a:off x="8288717" y="3163494"/>
            <a:ext cx="857250" cy="590550"/>
          </a:xfrm>
          <a:prstGeom prst="rightArrow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8739085">
            <a:off x="3478824" y="3179655"/>
            <a:ext cx="857250" cy="590550"/>
          </a:xfrm>
          <a:prstGeom prst="rightArrow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667637" y="2076822"/>
            <a:ext cx="3293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видатків на суму 12410,9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в тому числі: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4773" y="4473997"/>
            <a:ext cx="348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фонду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9314,6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1996" y="4446318"/>
            <a:ext cx="374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фонду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3096,3 тис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90974"/>
              </p:ext>
            </p:extLst>
          </p:nvPr>
        </p:nvGraphicFramePr>
        <p:xfrm>
          <a:off x="1619250" y="0"/>
          <a:ext cx="90773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Україна - це 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0"/>
            <a:ext cx="11115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453</Words>
  <Application>Microsoft Office PowerPoint</Application>
  <PresentationFormat>Широкий екран</PresentationFormat>
  <Paragraphs>142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31</cp:revision>
  <cp:lastPrinted>2024-02-20T12:53:54Z</cp:lastPrinted>
  <dcterms:created xsi:type="dcterms:W3CDTF">2024-02-19T08:30:28Z</dcterms:created>
  <dcterms:modified xsi:type="dcterms:W3CDTF">2025-08-04T07:57:26Z</dcterms:modified>
</cp:coreProperties>
</file>