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5A483"/>
    <a:srgbClr val="F4B183"/>
    <a:srgbClr val="CCFFFF"/>
    <a:srgbClr val="343434"/>
    <a:srgbClr val="E3CFBB"/>
    <a:srgbClr val="E0CCBC"/>
    <a:srgbClr val="E4D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/>
              <a:t>Виконання дохідної частини районного бюджету за 2023 рік по місяцях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 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 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167.4</c:v>
                </c:pt>
                <c:pt idx="1">
                  <c:v>269.3</c:v>
                </c:pt>
                <c:pt idx="2">
                  <c:v>78.599999999999994</c:v>
                </c:pt>
                <c:pt idx="3">
                  <c:v>1306</c:v>
                </c:pt>
                <c:pt idx="4">
                  <c:v>829.3</c:v>
                </c:pt>
                <c:pt idx="5">
                  <c:v>165.1</c:v>
                </c:pt>
                <c:pt idx="6">
                  <c:v>305.89999999999998</c:v>
                </c:pt>
                <c:pt idx="7">
                  <c:v>1201.0999999999999</c:v>
                </c:pt>
                <c:pt idx="8">
                  <c:v>199.5</c:v>
                </c:pt>
                <c:pt idx="9">
                  <c:v>435.4</c:v>
                </c:pt>
                <c:pt idx="10">
                  <c:v>733</c:v>
                </c:pt>
                <c:pt idx="11">
                  <c:v>502.8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0-4CA2-B270-76C344D41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5235336"/>
        <c:axId val="415231728"/>
      </c:barChart>
      <c:catAx>
        <c:axId val="41523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15231728"/>
        <c:crosses val="autoZero"/>
        <c:auto val="1"/>
        <c:lblAlgn val="ctr"/>
        <c:lblOffset val="100"/>
        <c:noMultiLvlLbl val="0"/>
      </c:catAx>
      <c:valAx>
        <c:axId val="41523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 smtClean="0"/>
                  <a:t>Тис. грн.</a:t>
                </a:r>
                <a:endParaRPr lang="uk-U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1523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надходжень до загального та спеціального фондів районного бюджету у 2023 році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677069787602946E-2"/>
          <c:y val="0.12287243349900412"/>
          <c:w val="0.61303584776220266"/>
          <c:h val="0.8747635003071424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4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ECD-4FE0-9931-BC9ECD5778AC}"/>
              </c:ext>
            </c:extLst>
          </c:dPt>
          <c:dPt>
            <c:idx val="1"/>
            <c:bubble3D val="0"/>
            <c:explosion val="3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ECD-4FE0-9931-BC9ECD5778AC}"/>
              </c:ext>
            </c:extLst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ECD-4FE0-9931-BC9ECD5778AC}"/>
              </c:ext>
            </c:extLst>
          </c:dPt>
          <c:dPt>
            <c:idx val="3"/>
            <c:bubble3D val="0"/>
            <c:explosion val="49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ECD-4FE0-9931-BC9ECD5778AC}"/>
              </c:ext>
            </c:extLst>
          </c:dPt>
          <c:dLbls>
            <c:dLbl>
              <c:idx val="0"/>
              <c:layout>
                <c:manualLayout>
                  <c:x val="-0.24012164279205023"/>
                  <c:y val="1.43033450605908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CD-4FE0-9931-BC9ECD5778AC}"/>
                </c:ext>
              </c:extLst>
            </c:dLbl>
            <c:dLbl>
              <c:idx val="1"/>
              <c:layout>
                <c:manualLayout>
                  <c:x val="5.6377543184214472E-3"/>
                  <c:y val="5.4248990152826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CD-4FE0-9931-BC9ECD5778AC}"/>
                </c:ext>
              </c:extLst>
            </c:dLbl>
            <c:dLbl>
              <c:idx val="2"/>
              <c:layout>
                <c:manualLayout>
                  <c:x val="-3.8004157152658246E-3"/>
                  <c:y val="0.121122652221663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ECD-4FE0-9931-BC9ECD5778A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Лист1!$D$9:$D$12</c:f>
              <c:strCache>
                <c:ptCount val="4"/>
                <c:pt idx="0">
                  <c:v>Плата за надання адміністративних послуг</c:v>
                </c:pt>
                <c:pt idx="1">
                  <c:v>Надходження від орендної плати за користування цілісним майновим комплексом та іншим державним майном</c:v>
                </c:pt>
                <c:pt idx="2">
                  <c:v>Інші неподаткові надходження</c:v>
                </c:pt>
                <c:pt idx="3">
                  <c:v>Офіційні трансферти</c:v>
                </c:pt>
              </c:strCache>
            </c:strRef>
          </c:cat>
          <c:val>
            <c:numRef>
              <c:f>Лист1!$E$9:$E$12</c:f>
              <c:numCache>
                <c:formatCode>#,##0.0</c:formatCode>
                <c:ptCount val="4"/>
                <c:pt idx="0">
                  <c:v>491.25801000000001</c:v>
                </c:pt>
                <c:pt idx="1">
                  <c:v>580.65404000000001</c:v>
                </c:pt>
                <c:pt idx="2">
                  <c:v>454.44140999999996</c:v>
                </c:pt>
                <c:pt idx="3">
                  <c:v>7877.7229500000003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CD-4FE0-9931-BC9ECD5778AC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65611701449935"/>
          <c:y val="0.5486685622630505"/>
          <c:w val="0.31067459870507086"/>
          <c:h val="0.365251577595353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видатків районного бюджету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рік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63911561633868E-4"/>
          <c:y val="1.4342375961268001E-3"/>
          <c:w val="0.88313823641243161"/>
          <c:h val="0.9930101871485714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E9-4E59-B0C9-617FA4DF67A6}"/>
              </c:ext>
            </c:extLst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7E9-4E59-B0C9-617FA4DF67A6}"/>
              </c:ext>
            </c:extLst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7E9-4E59-B0C9-617FA4DF67A6}"/>
              </c:ext>
            </c:extLst>
          </c:dPt>
          <c:dPt>
            <c:idx val="3"/>
            <c:bubble3D val="0"/>
            <c:explosion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7E9-4E59-B0C9-617FA4DF67A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analiz_vd0!$F$25:$F$28</c:f>
              <c:strCache>
                <c:ptCount val="4"/>
                <c:pt idx="0">
                  <c:v>Заробітна плата з нарахуваннями</c:v>
                </c:pt>
                <c:pt idx="1">
                  <c:v>Енергоносії та комунальні послуги</c:v>
                </c:pt>
                <c:pt idx="2">
                  <c:v>Інші видатки загального фонду</c:v>
                </c:pt>
                <c:pt idx="3">
                  <c:v>Видатки спеціального фонду</c:v>
                </c:pt>
              </c:strCache>
            </c:strRef>
          </c:cat>
          <c:val>
            <c:numRef>
              <c:f>analiz_vd0!$G$25:$G$28</c:f>
              <c:numCache>
                <c:formatCode>General</c:formatCode>
                <c:ptCount val="4"/>
                <c:pt idx="0">
                  <c:v>2590</c:v>
                </c:pt>
                <c:pt idx="1">
                  <c:v>2798.5</c:v>
                </c:pt>
                <c:pt idx="2">
                  <c:v>3424.5</c:v>
                </c:pt>
                <c:pt idx="3">
                  <c:v>393.3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E9-4E59-B0C9-617FA4DF67A6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73364194454601"/>
          <c:y val="0.82831067528662805"/>
          <c:w val="0.2954206673532897"/>
          <c:h val="0.154265389779699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rgbClr val="BFBFB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0.01906</cdr:x>
      <cdr:y>0.94306</cdr:y>
    </cdr:from>
    <cdr:to>
      <cdr:x>0.05172</cdr:x>
      <cdr:y>0.99139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" y="6467475"/>
          <a:ext cx="342900" cy="331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99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5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23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6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02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0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32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77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0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48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4FA2-8036-422F-A727-702B22ECDF46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F884-8951-4185-9DEB-9DC0EEC807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0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ркетинговий бюджет: як правильно спланувати | Fra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>
            <a:outerShdw blurRad="1270000" dist="2540000" dir="21540000" algn="ctr" rotWithShape="0">
              <a:srgbClr val="000000">
                <a:alpha val="0"/>
              </a:srgbClr>
            </a:outerShdw>
            <a:reflection blurRad="1270000" stA="39000" endPos="65000" dist="1270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1988" y="1586210"/>
            <a:ext cx="1203669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 районного бюджету </a:t>
            </a:r>
          </a:p>
          <a:p>
            <a:pPr algn="ctr"/>
            <a:r>
              <a:rPr lang="uk-U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Кропивницького району</a:t>
            </a:r>
          </a:p>
          <a:p>
            <a:pPr algn="ctr"/>
            <a:r>
              <a:rPr lang="uk-UA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2023 рік</a:t>
            </a:r>
            <a:endParaRPr lang="uk-UA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803" y="2876550"/>
            <a:ext cx="7050843" cy="3981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7080" y="0"/>
            <a:ext cx="86883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 дохідної частини</a:t>
            </a:r>
            <a:endParaRPr lang="uk-UA" sz="5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районного бюджету</a:t>
            </a:r>
            <a:endParaRPr lang="uk-U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81500" y="1754326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257300" y="3534190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6913929" y="3649801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4334262" y="5081140"/>
            <a:ext cx="3533775" cy="1781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2509210">
            <a:off x="8105775" y="2838450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2509210">
            <a:off x="3265107" y="5525946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8739085">
            <a:off x="3430424" y="2868899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8739085">
            <a:off x="8101609" y="5618529"/>
            <a:ext cx="857250" cy="590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4562475" y="2168664"/>
            <a:ext cx="301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надійшло доходів 9404,1 тис. грн, в тому числі: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50" y="3916945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загального фонду 6193,5 тис. грн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8525" y="4041146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спеціального фонду 3210,6 тис. грн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2475" y="5263841"/>
            <a:ext cx="301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надійшло трансфертів до районного бюджету 7877,8 тис. грн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29719693"/>
              </p:ext>
            </p:extLst>
          </p:nvPr>
        </p:nvGraphicFramePr>
        <p:xfrm>
          <a:off x="723900" y="0"/>
          <a:ext cx="104965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46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443" y="5043488"/>
            <a:ext cx="3057793" cy="2181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6096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206" y="3048009"/>
            <a:ext cx="3057793" cy="2181225"/>
          </a:xfrm>
          <a:prstGeom prst="rect">
            <a:avLst/>
          </a:prstGeom>
          <a:effectLst>
            <a:softEdge rad="5588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913" y="1196985"/>
            <a:ext cx="3057793" cy="2181225"/>
          </a:xfrm>
          <a:prstGeom prst="rect">
            <a:avLst/>
          </a:prstGeom>
          <a:effectLst>
            <a:softEdge rad="6223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832" y="77469"/>
            <a:ext cx="2486293" cy="1773555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339127" y="0"/>
            <a:ext cx="8242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Виконання дохідної частини районного </a:t>
            </a:r>
          </a:p>
          <a:p>
            <a:pPr algn="ctr"/>
            <a:r>
              <a:rPr lang="uk-U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бюджету за видами надходжень</a:t>
            </a:r>
            <a:endParaRPr lang="uk-U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01218" y="1073875"/>
            <a:ext cx="657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40051"/>
              </p:ext>
            </p:extLst>
          </p:nvPr>
        </p:nvGraphicFramePr>
        <p:xfrm>
          <a:off x="747980" y="1196985"/>
          <a:ext cx="71818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Лист" r:id="rId4" imgW="10277427" imgH="7753214" progId="Excel.Sheet.12">
                  <p:embed/>
                </p:oleObj>
              </mc:Choice>
              <mc:Fallback>
                <p:oleObj name="Лист" r:id="rId4" imgW="10277427" imgH="77532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980" y="1196985"/>
                        <a:ext cx="7181850" cy="5418137"/>
                      </a:xfrm>
                      <a:prstGeom prst="rect">
                        <a:avLst/>
                      </a:prstGeom>
                      <a:ln w="571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9" y="3228975"/>
            <a:ext cx="5548311" cy="369887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1028700" stA="29000" endPos="65000" dist="50800" dir="5400000" sy="-100000" algn="bl" rotWithShape="0"/>
            <a:softEdge rad="800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1471" y="-44252"/>
            <a:ext cx="111177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Офіційні трансферти до районного бюджету</a:t>
            </a:r>
            <a:endParaRPr lang="uk-UA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774" y="1223665"/>
            <a:ext cx="3400425" cy="215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97120" y="1333560"/>
            <a:ext cx="3003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 з державного бюджету місцевим бюджетам на забезпечення окремих видатків районних рад, спрямованих на виконання їх повноважень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97544" y="1952326"/>
            <a:ext cx="622031" cy="32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блако 6"/>
          <p:cNvSpPr/>
          <p:nvPr/>
        </p:nvSpPr>
        <p:spPr>
          <a:xfrm>
            <a:off x="4219575" y="1438275"/>
            <a:ext cx="2095500" cy="143652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4329112" y="1952326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1284,9 тис. грн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774" y="3434149"/>
            <a:ext cx="3400425" cy="928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74235" y="3505437"/>
            <a:ext cx="300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субвенції з місцевого бюджету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329112" y="3099197"/>
            <a:ext cx="1971675" cy="148143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4391025" y="3709898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3382,3 тис. грн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627047" y="3684587"/>
            <a:ext cx="622031" cy="32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2242522" y="687973"/>
            <a:ext cx="3074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загального фонду:</a:t>
            </a:r>
            <a:endParaRPr lang="uk-UA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1562" y="4486533"/>
            <a:ext cx="3431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спеціального фонду:</a:t>
            </a:r>
            <a:endParaRPr lang="uk-UA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774" y="5311178"/>
            <a:ext cx="3400425" cy="928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74235" y="5382466"/>
            <a:ext cx="300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субвенції з місцевого бюджету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4329112" y="4976226"/>
            <a:ext cx="1971675" cy="148143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4391025" y="5586927"/>
            <a:ext cx="187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3210,6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627047" y="5561616"/>
            <a:ext cx="622031" cy="32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7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34954"/>
              </p:ext>
            </p:extLst>
          </p:nvPr>
        </p:nvGraphicFramePr>
        <p:xfrm>
          <a:off x="1200150" y="0"/>
          <a:ext cx="98107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24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1235" y="0"/>
            <a:ext cx="9260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 </a:t>
            </a:r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видаткової </a:t>
            </a:r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частини</a:t>
            </a:r>
            <a:endParaRPr lang="uk-UA" sz="5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районного бюджету</a:t>
            </a:r>
            <a:endParaRPr lang="uk-U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81500" y="1754326"/>
            <a:ext cx="3857625" cy="2397175"/>
          </a:xfrm>
          <a:prstGeom prst="ellipse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008293" y="3823392"/>
            <a:ext cx="4629150" cy="2504660"/>
          </a:xfrm>
          <a:prstGeom prst="ellipse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6970860" y="3823392"/>
            <a:ext cx="4641472" cy="2504659"/>
          </a:xfrm>
          <a:prstGeom prst="ellipse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2509210">
            <a:off x="8288717" y="3163494"/>
            <a:ext cx="857250" cy="590550"/>
          </a:xfrm>
          <a:prstGeom prst="rightArrow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8739085">
            <a:off x="3478824" y="3179655"/>
            <a:ext cx="857250" cy="590550"/>
          </a:xfrm>
          <a:prstGeom prst="rightArrow">
            <a:avLst/>
          </a:prstGeom>
          <a:solidFill>
            <a:srgbClr val="F5A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4722433" y="2300567"/>
            <a:ext cx="3293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 коштів 9206,3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грн, в тому числі: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4773" y="4473997"/>
            <a:ext cx="348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 фонду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8813,0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1996" y="4446318"/>
            <a:ext cx="374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 фонду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393,3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239126"/>
              </p:ext>
            </p:extLst>
          </p:nvPr>
        </p:nvGraphicFramePr>
        <p:xfrm>
          <a:off x="2195512" y="1"/>
          <a:ext cx="8548688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9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Україна - це 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0"/>
            <a:ext cx="11115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89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180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Користувач Windows</cp:lastModifiedBy>
  <cp:revision>24</cp:revision>
  <cp:lastPrinted>2024-02-20T12:53:54Z</cp:lastPrinted>
  <dcterms:created xsi:type="dcterms:W3CDTF">2024-02-19T08:30:28Z</dcterms:created>
  <dcterms:modified xsi:type="dcterms:W3CDTF">2024-02-20T12:59:40Z</dcterms:modified>
</cp:coreProperties>
</file>